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3"/>
  </p:notesMasterIdLst>
  <p:sldIdLst>
    <p:sldId id="257" r:id="rId5"/>
    <p:sldId id="258" r:id="rId6"/>
    <p:sldId id="489" r:id="rId7"/>
    <p:sldId id="501" r:id="rId8"/>
    <p:sldId id="502" r:id="rId9"/>
    <p:sldId id="503" r:id="rId10"/>
    <p:sldId id="504" r:id="rId11"/>
    <p:sldId id="505" r:id="rId12"/>
    <p:sldId id="506" r:id="rId13"/>
    <p:sldId id="508" r:id="rId14"/>
    <p:sldId id="507" r:id="rId15"/>
    <p:sldId id="509" r:id="rId16"/>
    <p:sldId id="510" r:id="rId17"/>
    <p:sldId id="499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00" r:id="rId27"/>
    <p:sldId id="524" r:id="rId28"/>
    <p:sldId id="525" r:id="rId29"/>
    <p:sldId id="526" r:id="rId30"/>
    <p:sldId id="527" r:id="rId31"/>
    <p:sldId id="498" r:id="rId32"/>
    <p:sldId id="511" r:id="rId33"/>
    <p:sldId id="515" r:id="rId34"/>
    <p:sldId id="528" r:id="rId35"/>
    <p:sldId id="529" r:id="rId36"/>
    <p:sldId id="530" r:id="rId37"/>
    <p:sldId id="531" r:id="rId38"/>
    <p:sldId id="512" r:id="rId39"/>
    <p:sldId id="513" r:id="rId40"/>
    <p:sldId id="514" r:id="rId41"/>
    <p:sldId id="314" r:id="rId42"/>
  </p:sldIdLst>
  <p:sldSz cx="12192000" cy="6858000"/>
  <p:notesSz cx="6858000" cy="9144000"/>
  <p:embeddedFontLst>
    <p:embeddedFont>
      <p:font typeface="KoPubWorldDotum" panose="020B0600000101010101" charset="-127"/>
      <p:regular r:id="rId44"/>
      <p:bold r:id="rId45"/>
    </p:embeddedFont>
    <p:embeddedFont>
      <p:font typeface="KoPubWorldDotum_Pro Bold" panose="020B0600000101010101" charset="-127"/>
      <p:bold r:id="rId46"/>
    </p:embeddedFont>
    <p:embeddedFont>
      <p:font typeface="KoPubWorldDotum_Pro Light" panose="020B0600000101010101" charset="-127"/>
      <p:regular r:id="rId47"/>
    </p:embeddedFont>
    <p:embeddedFont>
      <p:font typeface="Cambria Math" panose="02040503050406030204" pitchFamily="18" charset="0"/>
      <p:regular r:id="rId48"/>
    </p:embeddedFont>
    <p:embeddedFont>
      <p:font typeface="Forte" panose="03060902040502070203" pitchFamily="66" charset="0"/>
      <p:regular r:id="rId49"/>
    </p:embeddedFont>
    <p:embeddedFont>
      <p:font typeface="KoPubWorld돋움체 Bold" panose="00000800000000000000" pitchFamily="2" charset="-127"/>
      <p:bold r:id="rId50"/>
    </p:embeddedFont>
    <p:embeddedFont>
      <p:font typeface="KoPubWorld돋움체 Light" panose="00000300000000000000" pitchFamily="2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에스코어 드림 4 Regular" panose="020B0503030302020204" pitchFamily="34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5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285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53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98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13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3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7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62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4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44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91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2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285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4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9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69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63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38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82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277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06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97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47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68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68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3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9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06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45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7A8B-575B-4420-8215-6AD1D827CBDA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DB90E-C061-4F5A-AF1C-311604064E1F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59E0-A30D-4697-B30A-B1E562E92956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C5F1-154D-4846-BDDD-FEF613821B37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0911-9D6A-46C7-A5B7-0F5E54C8F11B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FC15-219A-4D1B-A33B-BC4003509B4C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918E-CEC4-4DF2-816C-DD6F2FB64B6B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0C18-1EDF-4EA9-8242-2B3FD10C510A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9A48-228B-499E-B388-23B67E39011D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64BE-BAA1-4CA1-9594-77829ADEDD82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C3E4-F33F-4030-8A21-3B79BBB834A2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BEB1-572D-434F-8711-EFC27FD96555}" type="datetime1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893030" y="2362430"/>
            <a:ext cx="6765570" cy="3047706"/>
            <a:chOff x="4893030" y="2414945"/>
            <a:chExt cx="6765570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893030" y="2414945"/>
              <a:ext cx="6765570" cy="2246769"/>
              <a:chOff x="4893030" y="2683103"/>
              <a:chExt cx="6765570" cy="224676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893030" y="4006542"/>
                <a:ext cx="67655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10. </a:t>
                </a:r>
                <a:r>
                  <a:rPr kumimoji="1" lang="ko-KR" altLang="en-US" sz="26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케라스를</a:t>
                </a:r>
                <a:r>
                  <a:rPr kumimoji="1" lang="ko-KR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인공 신경망 소개</a:t>
                </a:r>
                <a:endParaRPr kumimoji="1" lang="en-US" altLang="ko-KR" sz="26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11.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심층 신경망 훈련하기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188A27-1E48-4B5B-A285-478C02E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여러 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쌓아올리면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일부 제약을 줄일 수 있음이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XOR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문제를 풀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대표적 사례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40985-78C0-4F60-B281-D357FCC9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242354"/>
            <a:ext cx="4866323" cy="2787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FE833D-C925-4C43-8BA7-5EA74C1944BF}"/>
              </a:ext>
            </a:extLst>
          </p:cNvPr>
          <p:cNvSpPr txBox="1"/>
          <p:nvPr/>
        </p:nvSpPr>
        <p:spPr>
          <a:xfrm>
            <a:off x="6094288" y="3125054"/>
            <a:ext cx="5895654" cy="2954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(0, 0)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(1, 1)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(0, 1)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(1, 0)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빨간색 선을 제외한 다른 모든 연결의 가중치는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4826F-6B08-4280-82F5-B8D7A1CE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3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층인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그리고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en-US" altLang="ko-KR" sz="2400" b="1" dirty="0">
              <a:solidFill>
                <a:srgbClr val="00206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BEF320-2ED8-4DB3-B662-E6843ABA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8" y="2370653"/>
            <a:ext cx="4832981" cy="3323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390A71-E4DF-4552-91E6-E74778824A87}"/>
              </a:ext>
            </a:extLst>
          </p:cNvPr>
          <p:cNvSpPr txBox="1"/>
          <p:nvPr/>
        </p:nvSpPr>
        <p:spPr>
          <a:xfrm>
            <a:off x="5442735" y="2764016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54BE1-5440-44A4-960F-700465BB3B0D}"/>
              </a:ext>
            </a:extLst>
          </p:cNvPr>
          <p:cNvSpPr txBox="1"/>
          <p:nvPr/>
        </p:nvSpPr>
        <p:spPr>
          <a:xfrm>
            <a:off x="5442735" y="3724653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736A5-46F3-4FC2-9E6A-F4080CD61383}"/>
              </a:ext>
            </a:extLst>
          </p:cNvPr>
          <p:cNvSpPr txBox="1"/>
          <p:nvPr/>
        </p:nvSpPr>
        <p:spPr>
          <a:xfrm>
            <a:off x="5442735" y="4685290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8681E-FBFC-49D3-8411-863BA129F7CA}"/>
              </a:ext>
            </a:extLst>
          </p:cNvPr>
          <p:cNvSpPr txBox="1"/>
          <p:nvPr/>
        </p:nvSpPr>
        <p:spPr>
          <a:xfrm>
            <a:off x="6595397" y="2764016"/>
            <a:ext cx="5314460" cy="234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(DNN; deep neural network)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은닉층을 여러 개 쌓아 올린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신경망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딥러닝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신경망을 연구하는 분야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1EE745-0B14-4C6E-9F2C-1B771ACA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5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015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(Back Propagation)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효율적인 기법으로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자동으로 계산하는 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통과하는 것만으로 모든 모델 파라미터에 대한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 오차의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역방향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 미분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(automatic differentiation)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계산하는 것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역전파에서는 후진모드 자동 미분을 사용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미분할 함수가 변수가 많고 출력이 적은 경우 유리하다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922B9B-0AFE-496E-96ED-77641FDD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9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에포크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(epoch):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미니배치를 기본단위로 하나씩 진행시켜 전체 훈련세트를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 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처리하는데 각각의 반복을 일컫는 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계산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(forward pass)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미니배치가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…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출력층에서의 계산까지 진행하는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연쇄법칙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(chain rule)		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Calculus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F08972-8751-4DCB-9C16-C4454D18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5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종류의 신경망을 손쉽게 만들고 훈련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실행할 수 있는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고수준 딥러닝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E7EED1-C928-49A8-9E1E-B820BA67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62" y="2861061"/>
            <a:ext cx="6295276" cy="2416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074A8-28EF-44DD-8B78-7838A17D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80" y="5358333"/>
            <a:ext cx="7497221" cy="428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70576-711F-4D35-8F41-AA11A92E5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80" y="5762125"/>
            <a:ext cx="7154273" cy="704948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A9EC783-0BFC-41A6-AA61-B35207F0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2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EB727FF-21FD-4836-A12C-0CC5CF6A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65" y="5094329"/>
            <a:ext cx="4243229" cy="1671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1]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케라스를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데이터셋 적재하기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4B01F4-26F0-4BC3-A337-05C1A7B74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2207169"/>
            <a:ext cx="8798945" cy="6284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9E02AA-C8C8-42D3-950D-255187A23EF2}"/>
              </a:ext>
            </a:extLst>
          </p:cNvPr>
          <p:cNvSpPr txBox="1"/>
          <p:nvPr/>
        </p:nvSpPr>
        <p:spPr>
          <a:xfrm>
            <a:off x="971174" y="2986050"/>
            <a:ext cx="8316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특성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조정하기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픽셀 강도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[0,255]  [0,1]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BEB121-E7E2-474D-B58D-733BD1DA5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265" y="3386160"/>
            <a:ext cx="8716855" cy="624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AB77D2-629B-4CCE-A137-615A72BF6306}"/>
              </a:ext>
            </a:extLst>
          </p:cNvPr>
          <p:cNvSpPr txBox="1"/>
          <p:nvPr/>
        </p:nvSpPr>
        <p:spPr>
          <a:xfrm>
            <a:off x="971174" y="4120338"/>
            <a:ext cx="8316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해당하는 아이템을 나타내기 위한 클래스 이름 리스트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1A1241A-BF07-4F75-8A9D-171BC5E49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65" y="4513238"/>
            <a:ext cx="7541046" cy="521099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C7F4D367-302B-4829-9F10-3559F65A2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7652" y="5447619"/>
            <a:ext cx="3026659" cy="62901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0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2]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모델 만들기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53683A0-482E-4593-BB22-5B711A93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2265169"/>
            <a:ext cx="6879611" cy="143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A7B227-4013-495A-82C2-0D376B4112D1}"/>
              </a:ext>
            </a:extLst>
          </p:cNvPr>
          <p:cNvSpPr txBox="1"/>
          <p:nvPr/>
        </p:nvSpPr>
        <p:spPr>
          <a:xfrm>
            <a:off x="7850786" y="1942003"/>
            <a:ext cx="2889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은닉층으로 구성된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분류용 다중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1F8EFD-7951-458A-A987-7D656C3470C0}"/>
              </a:ext>
            </a:extLst>
          </p:cNvPr>
          <p:cNvSpPr txBox="1"/>
          <p:nvPr/>
        </p:nvSpPr>
        <p:spPr>
          <a:xfrm>
            <a:off x="7850785" y="2797620"/>
            <a:ext cx="35030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Sequential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연결된 층을 일렬로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쌓아서 구성함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DBC31339-994B-44CE-BD49-D3816F0B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94" y="3779478"/>
            <a:ext cx="5657331" cy="30515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D5CC3-9E0C-4D60-B4EC-B7F0CE6359F2}"/>
              </a:ext>
            </a:extLst>
          </p:cNvPr>
          <p:cNvSpPr txBox="1"/>
          <p:nvPr/>
        </p:nvSpPr>
        <p:spPr>
          <a:xfrm>
            <a:off x="7850785" y="4553504"/>
            <a:ext cx="3503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summary( 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메소드를 통한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모델의 구조 파악하기</a:t>
            </a:r>
          </a:p>
        </p:txBody>
      </p:sp>
    </p:spTree>
    <p:extLst>
      <p:ext uri="{BB962C8B-B14F-4D97-AF65-F5344CB8AC3E}">
        <p14:creationId xmlns:p14="http://schemas.microsoft.com/office/powerpoint/2010/main" val="156433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컴파일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compile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손실함수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Optimizer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등을 지정하여 호출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B553E7-1681-4E9F-96D7-E5BC951D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56" y="2711535"/>
            <a:ext cx="5750156" cy="7821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C3BFED-FD3E-4B52-A71E-33CCE27C1BD5}"/>
              </a:ext>
            </a:extLst>
          </p:cNvPr>
          <p:cNvSpPr txBox="1"/>
          <p:nvPr/>
        </p:nvSpPr>
        <p:spPr>
          <a:xfrm>
            <a:off x="670603" y="3560354"/>
            <a:ext cx="10646896" cy="1425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훈련과 평가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호출하여 모델 훈련을 진행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아래의 코드는 학습 곡선을 그리는 코드임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FFFF7D-87D8-468E-AD0F-268E6F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995" y="4172757"/>
            <a:ext cx="6308529" cy="491709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BAB68C1-EEA2-41A9-9D05-931F7EB67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56" y="4984314"/>
            <a:ext cx="5904268" cy="14437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78B05E-9D28-4455-ABC4-B4AB59B10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898" y="4725627"/>
            <a:ext cx="3395811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사용하여 예측하기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predict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사용해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샘플에 대해 예측을 만들 수 있다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3E0394-F6F1-4660-AC83-77B222E4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2729089"/>
            <a:ext cx="6592220" cy="158137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39CC58E-B0DC-46B3-B816-7F26F1DF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71" y="4552281"/>
            <a:ext cx="5515745" cy="1209844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7D80416-9983-464F-9695-AD3D54D0A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71" y="5774374"/>
            <a:ext cx="2381582" cy="69542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01BD26-F06B-442B-B00E-794B5110E480}"/>
              </a:ext>
            </a:extLst>
          </p:cNvPr>
          <p:cNvCxnSpPr/>
          <p:nvPr/>
        </p:nvCxnSpPr>
        <p:spPr>
          <a:xfrm>
            <a:off x="694571" y="4458984"/>
            <a:ext cx="698771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038571" y="3533435"/>
            <a:ext cx="3134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전체적인 확률을 알고 싶을 때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FFBEA-F2F4-4576-B453-7E6C2132C8B1}"/>
              </a:ext>
            </a:extLst>
          </p:cNvPr>
          <p:cNvSpPr txBox="1"/>
          <p:nvPr/>
        </p:nvSpPr>
        <p:spPr>
          <a:xfrm>
            <a:off x="8038571" y="4851832"/>
            <a:ext cx="3134163" cy="129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높은 확률을 가진</a:t>
            </a:r>
            <a:b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클래스만 알고 싶을 때</a:t>
            </a:r>
            <a:b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predict_classes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45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회귀용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다층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470086" y="843143"/>
            <a:ext cx="39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TIP.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코드와 다이어그램 비교해보기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725ECB5-A295-43EE-8921-01F051B6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2907586"/>
            <a:ext cx="6647848" cy="15954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5E7A63-13B1-485D-98B9-02F3F0C66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451" y="1860574"/>
            <a:ext cx="4537329" cy="40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258CF1-07D1-478B-8DFE-58B9648504AD}"/>
              </a:ext>
            </a:extLst>
          </p:cNvPr>
          <p:cNvGrpSpPr/>
          <p:nvPr/>
        </p:nvGrpSpPr>
        <p:grpSpPr>
          <a:xfrm>
            <a:off x="971175" y="2380328"/>
            <a:ext cx="5815812" cy="2097343"/>
            <a:chOff x="1311153" y="1231433"/>
            <a:chExt cx="5815812" cy="20973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1435983" y="124109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생물학적 뉴런에서 인공 뉴런까지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1311153" y="1231433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1435983" y="202332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케라스로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다충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퍼셉트론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구현하기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1311153" y="2020316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1435983" y="2805556"/>
              <a:ext cx="55867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신경망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하이퍼파라미터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튜닝하기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1311153" y="2805557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5D0B3D-F9EC-49C1-B3EA-2DCBEB62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회귀용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다층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470086" y="843143"/>
            <a:ext cx="39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TIP.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코드와 다이어그램 비교해보기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AF45B7-A2BF-4424-8E4D-7F31B05B6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099" y="1669160"/>
            <a:ext cx="4792533" cy="421625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F5F37AA-0D50-4BC3-B602-40B49BBD1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2" y="2651579"/>
            <a:ext cx="7312465" cy="17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0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회귀용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다층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470086" y="843143"/>
            <a:ext cx="39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TIP.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코드와 다이어그램 비교해보기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629C2AF-64C6-4D8A-B2F5-00B17CD6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4702557"/>
            <a:ext cx="6167803" cy="10595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3DB200-CB7D-42E2-859F-2F7DCA276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445" y="2217757"/>
            <a:ext cx="5126366" cy="334410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7688509-5E68-4E50-87F5-3ECE77DE8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02" y="2135565"/>
            <a:ext cx="659222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저장과 복원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케라스는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HDF5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포맷을 사용하여 모든 층의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포함한 모델 구조와 층의 모든 모델 파라미터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 가중치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편향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저장한다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A2E882-AD8A-4FA0-A0A3-05757DA6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4461921"/>
            <a:ext cx="7077893" cy="3855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126570-64BD-4351-8961-C897F50C8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5" y="3549908"/>
            <a:ext cx="4325493" cy="4884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EAD2F2-D691-411A-AA32-5E4BDDB4A576}"/>
              </a:ext>
            </a:extLst>
          </p:cNvPr>
          <p:cNvSpPr txBox="1"/>
          <p:nvPr/>
        </p:nvSpPr>
        <p:spPr>
          <a:xfrm>
            <a:off x="8480397" y="3669033"/>
            <a:ext cx="2616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저장하기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9CA94-F72C-439A-8CD1-AEE86788BBF0}"/>
              </a:ext>
            </a:extLst>
          </p:cNvPr>
          <p:cNvSpPr txBox="1"/>
          <p:nvPr/>
        </p:nvSpPr>
        <p:spPr>
          <a:xfrm>
            <a:off x="8480397" y="4461921"/>
            <a:ext cx="2616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불러오기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91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201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바꿀 수 있는 것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퍼셉트론에서의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층의 개수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한 층 내의 뉴런의 개수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층에서 사용하는 활성화 함수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(activation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function)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초기화 전략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조합이 주어진 문제에서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될까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일종의 가이드라인을 학습하는 과정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5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0815905" cy="474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은닉층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개수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복잡한 문제에서는 심층 신경망이 얕은 신경망에 비해 파라미터 효율성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(parameter efficiency)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훨씬 좋은 편이다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WHY?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신경망은 복잡한 함수를 모델링하는 데 얕은 신경망보다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훨씬 적은 수의 뉴런을 사용하기 때문이다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계층구조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(hierarchical structure)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대부분의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구조를 학습할 필요가 없게 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 focus on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고수준 구조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( </a:t>
            </a:r>
            <a:r>
              <a:rPr lang="ko-KR" altLang="en-US" sz="2000" b="1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전이학습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비슷한 작업에서 가장 뛰어난 성능을 낸 미리 훈련된 네트워크의 일부를 재사용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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훈련속도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UP,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필요한 데이터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DOWN)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29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0815905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은닉층의 뉴런 개수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출력층의 뉴런 개수는 입력과 출력의 형태에 의해 결정됨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일반적으로 </a:t>
            </a: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층의 뉴런을 점점 줄여 깔때기 구성을 띠는 것이 일반적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이었음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저수준의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많은 특성이 고수준의 적은 특성으로 합쳐질 수 있기 때문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요즘에는 </a:t>
            </a: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은닉층에 같은 크기를 사용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해도 동일하거나 더 나은 성능을 보임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실전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필요한 것보다 많은 층과 뉴런을 가진 모델을 설계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과대적합을 막기 위해 조기종료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규제 기법 등을 사용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(stretch pants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96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0815905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크기 그리고 기타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학습률은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대략 최대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절반 정도에 해당한다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  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매우 낮은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학습률에서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점진적으로 큰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학습률까지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수백 번 반복하는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고전적 경사 하강법보다 더 좋은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선택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다양한 고급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옵티마이저가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존재한다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크기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큰 배치 크기를 사용하면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GPU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등의 하드웨어 가속기를 효율적으로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사용할 수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초당 처리 샘플의 증가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초기는 불안정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3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작은 배치 크기일수록 속도는 낮아짐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3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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예열을 사용해 큰 배치 크기를 점진적으로 시도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 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불안정하거나 결과가 만족스럽지 않으면 조금씩 낮춤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512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2" y="1095875"/>
            <a:ext cx="11021389" cy="557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크기 그리고 기타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활성화 함수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일반적으로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ReLU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활성화 함수가 모든 은닉층에 좋은 기본값에 해당한다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출력층의 활성화 함수는 수행하는 작업에 따라 달라진다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옵티마이저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반복 횟수는 튜닝할 필요가 없고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대신 조기 종료를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학습률은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다른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하이퍼파라미터에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의존적임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크기에 특히 영향을 많이 받으므로 다른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수정하면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반드시 튜닝해야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13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2012180"/>
            <a:ext cx="5503225" cy="2879573"/>
            <a:chOff x="593574" y="850681"/>
            <a:chExt cx="5503225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868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11.1 Gradient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소실과 폭주 문제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49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사전훈련된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층 재사용하기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5378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규제를 사용해 과대적합 피하기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294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고속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옵티마이저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579F16-058C-487C-A721-EDB9BA81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역전파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알고리즘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출력층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입력층으로 오차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전파하면서 진행된다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신경망의 모든 파라미터에 대한 오차 함수의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계산하면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단계에서 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사용하여 각 파라미터를 수정한다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009872-5FF4-4FD8-986F-42A14A49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1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24F23-9C25-4AF9-A246-AECDFBE2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57" y="1838529"/>
            <a:ext cx="4957928" cy="318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수상돌기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(dendrite):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나뭇가지 모양 돌기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(axon):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아주 긴 돌기 한 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(output)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활동전위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신호 등의 전기적 자극을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받으면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따라 시냅스가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화학적 신호를 발생하게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5C8902-255C-4E38-8C4F-86E4287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154952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소실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(vanishing gradient)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알고리즘이 하위층으로 진행될수록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점점 작아지는 현상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경사 하강법이 하위층의 연결 가중치를 변경되지 않은 채로 둔다면</a:t>
            </a:r>
            <a:br>
              <a:rPr lang="en-US" altLang="ko-KR" sz="2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솔루션으로 가지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폭주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(exploding gradient)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점점 커져서 여러 층이 비정상적으로 큰 가중치로 갱신될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알고리즘은 발산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(diverge)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07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3" y="1095875"/>
                <a:ext cx="11154952" cy="4733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불안정한 </a:t>
                </a:r>
                <a:r>
                  <a:rPr lang="en-US" altLang="ko-KR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gradient </a:t>
                </a:r>
                <a:r>
                  <a:rPr lang="ko-KR" alt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문제를 완화하는 방법은</a:t>
                </a:r>
                <a:r>
                  <a:rPr lang="en-US" altLang="ko-KR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예측 시에는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정방향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, gradient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를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역전파할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때는 역방향으로 양방향 신호가 적절히 흘러야 하는데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이를 만족하려면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층의 출력에 대한 분산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=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입력에 대한 분산을 만족해야 한다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팬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-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인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(fan-in):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층의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입력 연결 개수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팬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-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아웃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(fan-out):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층의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출력 연결 개수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해결책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각 층의 연결 가중치를 무작위로 초기화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400" b="1" dirty="0" err="1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세이비어</a:t>
                </a:r>
                <a:r>
                  <a:rPr lang="en-US" altLang="ko-KR" sz="2400" b="1" dirty="0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초기화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  <a:b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</a:b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𝑓𝑎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𝑎𝑣𝑔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𝑓𝑎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𝑓𝑎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  <a:sym typeface="Wingdings" panose="05000000000000000000" pitchFamily="2" charset="2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95875"/>
                <a:ext cx="11154952" cy="4733475"/>
              </a:xfrm>
              <a:prstGeom prst="rect">
                <a:avLst/>
              </a:prstGeom>
              <a:blipFill>
                <a:blip r:embed="rId3"/>
                <a:stretch>
                  <a:fillRect l="-874" r="-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382F5-7968-4BAF-9764-20E6F13C4D2F}"/>
              </a:ext>
            </a:extLst>
          </p:cNvPr>
          <p:cNvSpPr txBox="1"/>
          <p:nvPr/>
        </p:nvSpPr>
        <p:spPr>
          <a:xfrm>
            <a:off x="6519809" y="3604190"/>
            <a:ext cx="3462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두 개의 값이 같지 않으면 위를 보장할 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014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154952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수렴하지 않는 활성화 함수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활성화 함수를 잘못 선택하면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소실이나 폭주로 이어질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시그모이드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함수가 최선일 것이라 생각했으나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다른 활성화 함수가 더 잘 동작하는 것이 관찰되었다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ReLU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특정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양숫값에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수렴하지 않고 계산이 빠름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죽은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ReLU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(dying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ReLU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훈련하는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동안 일부 뉴런이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이외의 값을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출력하지 않게 되는 현상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26" name="Picture 2" descr="ReLU — PyTorch 1.9.0 documentation">
            <a:extLst>
              <a:ext uri="{FF2B5EF4-FFF2-40B4-BE49-F238E27FC236}">
                <a16:creationId xmlns:a16="http://schemas.microsoft.com/office/drawing/2014/main" id="{0836B925-9C16-4BC0-9F28-25C57B3BF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3647"/>
          <a:stretch/>
        </p:blipFill>
        <p:spPr bwMode="auto">
          <a:xfrm>
            <a:off x="7828909" y="3679480"/>
            <a:ext cx="4140082" cy="30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8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3" y="1095875"/>
                <a:ext cx="11154952" cy="4462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수렴하지 않는 활성화 함수</a:t>
                </a:r>
                <a:endParaRPr lang="en-US" altLang="ko-KR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 err="1">
                    <a:solidFill>
                      <a:srgbClr val="000000"/>
                    </a:solidFill>
                    <a:highlight>
                      <a:srgbClr val="FFFF0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LeakyReLU</a:t>
                </a:r>
                <a:r>
                  <a:rPr lang="en-US" altLang="ko-KR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함수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</a:t>
                </a:r>
                <a:r>
                  <a:rPr lang="en-US" altLang="ko-KR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ReLU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함수의 변종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에스코어 드림 4 Regular" panose="020B0503030302020204" pitchFamily="34" charset="-127"/>
                          <a:sym typeface="Wingdings" panose="05000000000000000000" pitchFamily="2" charset="2"/>
                        </a:rPr>
                        <m:t>𝐿𝑒𝑎𝑘𝑦𝑅𝑒𝐿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𝑧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에스코어 드림 4 Regular" panose="020B0503030302020204" pitchFamily="34" charset="-127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𝑎𝑧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400" b="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a: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 함수가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‘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새는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(leaky)’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정도를 나타낸다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	   z &lt; 0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일 때 이 함수의 기울기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일반적으로는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0.01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 작은 기울기가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dying </a:t>
                </a:r>
                <a:r>
                  <a:rPr lang="en-US" altLang="ko-KR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ReLU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문제점을 해결해준다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dying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상태에 갈 수는 있으나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다시 깨어날 가능성을 부여</a:t>
                </a:r>
                <a:endParaRPr lang="en-US" altLang="ko-KR" sz="2400" b="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a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=0.2(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많이 통과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일 때가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a=0.01(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조금 통과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일 때보다 더 나은 성능을 보임</a:t>
                </a:r>
                <a:endParaRPr lang="en-US" altLang="ko-KR" sz="2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95875"/>
                <a:ext cx="11154952" cy="4462632"/>
              </a:xfrm>
              <a:prstGeom prst="rect">
                <a:avLst/>
              </a:prstGeom>
              <a:blipFill>
                <a:blip r:embed="rId3"/>
                <a:stretch>
                  <a:fillRect l="-874" b="-2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050" name="Picture 2" descr="발전된 비선형 함수(Nonlinearity) (Ricky ReLU / Parametric ReLU 등)">
            <a:extLst>
              <a:ext uri="{FF2B5EF4-FFF2-40B4-BE49-F238E27FC236}">
                <a16:creationId xmlns:a16="http://schemas.microsoft.com/office/drawing/2014/main" id="{18A073FF-917F-48A1-8276-C0AD6ED92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t="14815" r="5965" b="21566"/>
          <a:stretch/>
        </p:blipFill>
        <p:spPr bwMode="auto">
          <a:xfrm>
            <a:off x="6554913" y="246579"/>
            <a:ext cx="5144416" cy="19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91BCE7-C9E4-46A5-B7B8-E40706D32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694" y="5617366"/>
            <a:ext cx="6878010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53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/>
              <p:nvPr/>
            </p:nvSpPr>
            <p:spPr>
              <a:xfrm>
                <a:off x="670603" y="1095875"/>
                <a:ext cx="11154952" cy="5144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수렴하지 않는 활성화 함수</a:t>
                </a:r>
                <a:endParaRPr lang="en-US" altLang="ko-KR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ELU </a:t>
                </a:r>
                <a:r>
                  <a:rPr lang="ko-KR" alt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함수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exponential linear unit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에스코어 드림 4 Regular" panose="020B0503030302020204" pitchFamily="34" charset="-127"/>
                          <a:sym typeface="Wingdings" panose="05000000000000000000" pitchFamily="2" charset="2"/>
                        </a:rPr>
                        <m:t>𝐸𝐿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  <m:t>𝑧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에스코어 드림 4 Regular" panose="020B0503030302020204" pitchFamily="34" charset="-127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에스코어 드림 4 Regular" panose="020B0503030302020204" pitchFamily="34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에스코어 드림 4 Regular" panose="020B0503030302020204" pitchFamily="34" charset="-127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에스코어 드림 4 Regular" panose="020B0503030302020204" pitchFamily="34" charset="-127"/>
                                          <a:sym typeface="Wingdings" panose="05000000000000000000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에스코어 드림 4 Regular" panose="020B0503030302020204" pitchFamily="34" charset="-127"/>
                                          <a:sym typeface="Wingdings" panose="05000000000000000000" pitchFamily="2" charset="2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에스코어 드림 4 Regular" panose="020B0503030302020204" pitchFamily="34" charset="-127"/>
                                          <a:sym typeface="Wingdings" panose="05000000000000000000" pitchFamily="2" charset="2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에스코어 드림 4 Regular" panose="020B0503030302020204" pitchFamily="34" charset="-127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   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𝑖𝑓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                    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𝑖𝑓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에스코어 드림 4 Regular" panose="020B0503030302020204" pitchFamily="34" charset="-127"/>
                                  <a:sym typeface="Wingdings" panose="05000000000000000000" pitchFamily="2" charset="2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400" b="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z &lt; 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일 때 </a:t>
                </a:r>
                <a:r>
                  <a:rPr lang="ko-KR" altLang="en-US" sz="240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음숫값이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 들어오므로 활성화 함수의 평균출력이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에 더 가까워진다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z &lt; 0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이어도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gradient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가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0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 아니므로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dying </a:t>
                </a:r>
                <a:r>
                  <a:rPr lang="en-US" altLang="ko-KR" sz="2400" b="0" dirty="0" err="1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ReLU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를 발생시키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지 않는다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a = 1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이면 이 함수는 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z = 0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에서 급격하게 변동하지 않게 되므로 전 구간에서 매끄러워 경사 하강법의 속도를 높여준다</a:t>
                </a: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SELU </a:t>
                </a:r>
                <a:r>
                  <a:rPr lang="ko-KR" altLang="en-US" sz="2400" b="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함수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: scaled ELU;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스케일이 </a:t>
                </a:r>
                <a:r>
                  <a:rPr lang="ko-KR" altLang="en-US" sz="240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조정된 </a:t>
                </a:r>
                <a:r>
                  <a:rPr lang="en-US" altLang="ko-KR" sz="240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ELU </a:t>
                </a:r>
                <a:r>
                  <a:rPr lang="ko-KR" altLang="en-US" sz="2400">
                    <a:solidFill>
                      <a:srgbClr val="00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활성화 함수의 변종</a:t>
                </a:r>
                <a:endParaRPr lang="en-US" altLang="ko-KR" sz="2400" b="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AF2EB-B6A9-425C-8135-6D02C7BBA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95875"/>
                <a:ext cx="11154952" cy="5144357"/>
              </a:xfrm>
              <a:prstGeom prst="rect">
                <a:avLst/>
              </a:prstGeom>
              <a:blipFill>
                <a:blip r:embed="rId3"/>
                <a:stretch>
                  <a:fillRect l="-1093" b="-1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9291F2-76C6-4251-9769-B0121EAFF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371" y="136525"/>
            <a:ext cx="3790184" cy="2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88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 재사용하기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전이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(Transfer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해결하려는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것과 비슷한 유형의 문제를 처리한 신경망을 찾아본 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신경망의 하위층을 재사용하는 기법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C2F7F1-323A-48FA-94E7-5FC066A9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32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00A12E-57AD-4B88-8D8F-6DB618F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46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399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규제를 사용해 과대적합 피하기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35BB45-0D16-4F76-A262-49B01904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3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BE91E-6398-472F-A7DB-60C4F31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(artificial neuron)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생물학뉴런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개념에 착안하여 만들어진 개념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이진 입력과 이진 출력 하나를 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일정 개수만큼 활성화되었을 때 출력을 내보낸다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 네트워크를 만들어 어떤 논리 명제도 계산할 수 있음이 밝혀졌다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DA98A650-741D-4842-9AED-69E7595A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56" y="3974294"/>
            <a:ext cx="6589989" cy="2261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776757-2306-42BA-B250-4E8C6C6014C7}"/>
              </a:ext>
            </a:extLst>
          </p:cNvPr>
          <p:cNvSpPr txBox="1"/>
          <p:nvPr/>
        </p:nvSpPr>
        <p:spPr>
          <a:xfrm>
            <a:off x="2525838" y="6363126"/>
            <a:ext cx="782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항등함수</a:t>
            </a:r>
            <a:r>
              <a:rPr lang="ko-KR" altLang="en-US" sz="18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논리곱 연산          논리합 연산        복잡한 논리명제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50A462-FE4E-46FA-B318-7CCEAA6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35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가장 간단한 인공 신경망의 형태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LTU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라고 불리는 다른 형태의 인공 뉴런을 기반으로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입력과 출력이 어떤 숫자이고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(non-binary),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입력 연결은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가중치와 연관되어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합을 계산 후 그것을 계단함수에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넣어 결과를 출력한다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36" y="4152942"/>
            <a:ext cx="4539963" cy="23354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43A490-EF52-4699-B5B5-A51B2BFA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77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5" y="696452"/>
            <a:ext cx="5396556" cy="277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/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/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8E5A00-FD3A-4732-ACFB-CDAAF2581F75}"/>
              </a:ext>
            </a:extLst>
          </p:cNvPr>
          <p:cNvSpPr txBox="1"/>
          <p:nvPr/>
        </p:nvSpPr>
        <p:spPr>
          <a:xfrm>
            <a:off x="670603" y="3353653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계단함수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(step function)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50231-2D59-4F2D-8522-F6B41C9940E9}"/>
              </a:ext>
            </a:extLst>
          </p:cNvPr>
          <p:cNvSpPr txBox="1"/>
          <p:nvPr/>
        </p:nvSpPr>
        <p:spPr>
          <a:xfrm>
            <a:off x="1102118" y="4020315"/>
            <a:ext cx="4466475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Heaviside step function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Sign function</a:t>
            </a:r>
          </a:p>
        </p:txBody>
      </p:sp>
      <p:pic>
        <p:nvPicPr>
          <p:cNvPr id="6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7C629D6-5A9D-4B0E-9FEE-26262C44C4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3746048"/>
            <a:ext cx="3886064" cy="14673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7DBF27-AB47-42BE-AEE3-080A5DC656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4822279"/>
            <a:ext cx="3584257" cy="18796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56A7-6BDF-4DB8-95AD-48AB85A9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2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층이 하나뿐인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구성된다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입력뉴런이라고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불리는 특별한 통과 뉴런에 주입됨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뉴런은 어떤 입력이 주입되든 그냥 출력으로 통과시킴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 layer):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입력뉴런으로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구성됨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구성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61D187-61CB-41BD-9D64-F39FD1535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45" r="2067" b="1641"/>
          <a:stretch/>
        </p:blipFill>
        <p:spPr>
          <a:xfrm>
            <a:off x="6595397" y="3728513"/>
            <a:ext cx="5213619" cy="303689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177C49-A02F-4AC1-A15D-9060C7B7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8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어떻게 훈련될까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Inspired by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헤브의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규칙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생물학적 뉴런이 다른 뉴런을 활성화시킬 때 둘 사이의 연결이 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강해짐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두 뉴런이 동시에 활성화 될 때 연결 가중치가 증가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 규칙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업데이트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 descr="텍스트, 시계, 안테나이(가) 표시된 사진&#10;&#10;자동 생성된 설명">
            <a:extLst>
              <a:ext uri="{FF2B5EF4-FFF2-40B4-BE49-F238E27FC236}">
                <a16:creationId xmlns:a16="http://schemas.microsoft.com/office/drawing/2014/main" id="{0F658890-4056-432C-B997-39A0BE71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90" y="4586644"/>
            <a:ext cx="4333222" cy="75591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CC0735-6C5C-4BCB-ABB6-6BFCE8E7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1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Scikit-Learn,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구현한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Perceptron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제공한다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2171A4-CE9A-4ED6-8AA4-DE879556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385500"/>
            <a:ext cx="7201905" cy="2886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0064A4-FD86-4752-A87C-1E6C2931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5362019"/>
            <a:ext cx="4515480" cy="400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5DCF32-DFAB-4957-8972-84E19CDD70F9}"/>
              </a:ext>
            </a:extLst>
          </p:cNvPr>
          <p:cNvSpPr txBox="1"/>
          <p:nvPr/>
        </p:nvSpPr>
        <p:spPr>
          <a:xfrm>
            <a:off x="7610581" y="4162837"/>
            <a:ext cx="3988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하강법과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비슷해보임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그러나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클래스 확률을 제공하지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않고 고정된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임곗값을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기준으로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예측을 만든다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퍼셉트론보다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로지스틱 회귀가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선호된다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C8F1F1-9B8C-43AA-B7AB-5A9064C3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2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3783</TotalTime>
  <Words>1988</Words>
  <Application>Microsoft Office PowerPoint</Application>
  <PresentationFormat>와이드스크린</PresentationFormat>
  <Paragraphs>331</Paragraphs>
  <Slides>38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맑은 고딕</vt:lpstr>
      <vt:lpstr>Wingdings</vt:lpstr>
      <vt:lpstr>Forte</vt:lpstr>
      <vt:lpstr>KoPubWorldDotum</vt:lpstr>
      <vt:lpstr>Arial</vt:lpstr>
      <vt:lpstr>KoPubWorldDotum_Pro Bold</vt:lpstr>
      <vt:lpstr>Cambria Math</vt:lpstr>
      <vt:lpstr>KoPubWorld돋움체 Bold</vt:lpstr>
      <vt:lpstr>KoPubWorldDotum_Pro Light</vt:lpstr>
      <vt:lpstr>KoPubWorld돋움체 Light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118</cp:revision>
  <dcterms:created xsi:type="dcterms:W3CDTF">2019-09-24T13:38:54Z</dcterms:created>
  <dcterms:modified xsi:type="dcterms:W3CDTF">2021-08-01T18:17:47Z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